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5" r:id="rId2"/>
    <p:sldMasterId id="2147483762" r:id="rId3"/>
    <p:sldMasterId id="2147483787" r:id="rId4"/>
  </p:sldMasterIdLst>
  <p:notesMasterIdLst>
    <p:notesMasterId r:id="rId14"/>
  </p:notesMasterIdLst>
  <p:sldIdLst>
    <p:sldId id="313" r:id="rId5"/>
    <p:sldId id="311" r:id="rId6"/>
    <p:sldId id="312" r:id="rId7"/>
    <p:sldId id="307" r:id="rId8"/>
    <p:sldId id="308" r:id="rId9"/>
    <p:sldId id="301" r:id="rId10"/>
    <p:sldId id="302" r:id="rId11"/>
    <p:sldId id="303" r:id="rId12"/>
    <p:sldId id="31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 id="2" name="IRCAdmin" initials="I"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08254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latin typeface="Arial"/>
                <a:cs typeface="Arial"/>
              </a:rPr>
              <a:t>مرحبًا بالجميع، (الميسر، قدم نفسك، وإذا كنت ترغب في ذلك، فاجعل المشاركين يقدمون أنفسهم أيضًا). </a:t>
            </a:r>
            <a:endParaRPr lang="ar-SA" sz="1200" b="1"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نظرة عامة - الترحيب، المقدمة</a:t>
            </a:r>
            <a:endParaRPr lang="ar-SA" sz="1200" b="1"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تقديم التدريب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تقديم الميسرين والمشاركين</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جدول أعمال وهيكل وعملية التدريب</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ساعة واحدة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جداول أعمال المشاركين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لوحة رسم بياني كمكان مخصص للأسئلة لتسجيل أي أسئلة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لوحة رسم بياني للتوقعات</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لوحة رسم بياني للاتفاقيات الجماعية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الترحيب، أهداف الجلسة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dirty="0"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المقدمات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أهداف وتوقعات التدريب (4)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نظرة عامة على التدريب (5)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dirty="0"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اتفاقيات المجموعة (6)</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التدبير المنزلي (7)</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إجراء</a:t>
            </a:r>
            <a:r>
              <a:rPr lang="ar-SA" dirty="0" smtClean="0">
                <a:latin typeface="Arial"/>
                <a:cs typeface="Arial"/>
              </a:rPr>
              <a:t> </a:t>
            </a:r>
            <a:r>
              <a:rPr lang="ar-SA" sz="1200" b="1" kern="1200" dirty="0">
                <a:solidFill>
                  <a:schemeClr val="tx1"/>
                </a:solidFill>
                <a:effectLst/>
                <a:latin typeface="Arial"/>
                <a:cs typeface="Arial"/>
              </a:rPr>
              <a:t>الاختبار المسبق (سوف تحتاج إلى 20-30 للاختبار المسبق)</a:t>
            </a:r>
            <a:endParaRPr lang="ar-SA" sz="1200" b="1" kern="1200" dirty="0">
              <a:solidFill>
                <a:schemeClr val="tx1"/>
              </a:solidFill>
              <a:effectLst/>
              <a:latin typeface="Arial"/>
              <a:ea typeface="Arial"/>
              <a:cs typeface="Arial"/>
            </a:endParaRPr>
          </a:p>
          <a:p>
            <a:pPr rtl="1" eaLnBrk="1" hangingPunct="1">
              <a:spcBef>
                <a:spcPct val="0"/>
              </a:spcBef>
            </a:pPr>
            <a:endParaRPr lang="ar-SA" b="1" dirty="0"/>
          </a:p>
        </p:txBody>
      </p:sp>
      <p:sp>
        <p:nvSpPr>
          <p:cNvPr id="30723" name="Slide Number Placeholder 3"/>
          <p:cNvSpPr>
            <a:spLocks noGrp="1"/>
          </p:cNvSpPr>
          <p:nvPr>
            <p:ph type="sldNum" sz="quarter" idx="5"/>
          </p:nvPr>
        </p:nvSpPr>
        <p:spPr bwMode="auto">
          <a:noFill/>
          <a:ln>
            <a:miter lim="800000"/>
            <a:headEnd/>
            <a:tailEnd/>
          </a:ln>
        </p:spPr>
        <p:txBody>
          <a:bodyPr/>
          <a:lstStyle/>
          <a:p>
            <a:pPr rtl="1"/>
            <a:fld id="{852FA020-EEF9-4D5A-B123-353B53D84BC6}" type="slidenum">
              <a:rPr lang="en-US"/>
              <a:pPr/>
              <a:t>2</a:t>
            </a:fld>
            <a:endParaRPr lang="ar-SA"/>
          </a:p>
        </p:txBody>
      </p:sp>
    </p:spTree>
    <p:extLst>
      <p:ext uri="{BB962C8B-B14F-4D97-AF65-F5344CB8AC3E}">
        <p14:creationId xmlns:p14="http://schemas.microsoft.com/office/powerpoint/2010/main" val="416251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mtClean="0">
                <a:latin typeface="Arial"/>
                <a:cs typeface="Arial"/>
              </a:rPr>
              <a:t>تتمثل أهدافنا لهذه الجلسة في:</a:t>
            </a:r>
          </a:p>
          <a:p>
            <a:pPr marL="171450" lvl="0" indent="-171450" algn="r" rtl="1">
              <a:buFont typeface="Arial" charset="0"/>
              <a:buChar char="•"/>
            </a:pPr>
            <a:r>
              <a:rPr lang="ar-SA" smtClean="0">
                <a:latin typeface="Arial"/>
                <a:cs typeface="Arial"/>
              </a:rPr>
              <a:t>تقديم التدريب </a:t>
            </a:r>
          </a:p>
          <a:p>
            <a:pPr marL="171450" marR="0" lvl="0" indent="-171450" algn="r" defTabSz="914400" rtl="1" eaLnBrk="1" fontAlgn="auto" latinLnBrk="0" hangingPunct="1">
              <a:lnSpc>
                <a:spcPct val="100000"/>
              </a:lnSpc>
              <a:spcBef>
                <a:spcPts val="0"/>
              </a:spcBef>
              <a:spcAft>
                <a:spcPts val="0"/>
              </a:spcAft>
              <a:buClrTx/>
              <a:buSzTx/>
              <a:buFont typeface="Arial" charset="0"/>
              <a:buChar char="•"/>
              <a:tabLst/>
              <a:defRPr/>
            </a:pPr>
            <a:r>
              <a:rPr lang="ar-SA" smtClean="0">
                <a:latin typeface="Arial"/>
                <a:cs typeface="Arial"/>
              </a:rPr>
              <a:t>تقديم المشاركين والميسرين</a:t>
            </a:r>
          </a:p>
          <a:p>
            <a:pPr marL="171450" marR="0" lvl="0" indent="-171450" algn="r" defTabSz="914400" rtl="1" eaLnBrk="1" fontAlgn="auto" latinLnBrk="0" hangingPunct="1">
              <a:lnSpc>
                <a:spcPct val="100000"/>
              </a:lnSpc>
              <a:spcBef>
                <a:spcPts val="0"/>
              </a:spcBef>
              <a:spcAft>
                <a:spcPts val="0"/>
              </a:spcAft>
              <a:buClrTx/>
              <a:buSzTx/>
              <a:buFont typeface="Arial" charset="0"/>
              <a:buChar char="•"/>
              <a:tabLst/>
              <a:defRPr/>
            </a:pPr>
            <a:r>
              <a:rPr lang="ar-SA" smtClean="0">
                <a:latin typeface="Arial"/>
                <a:cs typeface="Arial"/>
              </a:rPr>
              <a:t>مراجعة جدول أعمال وهيكل وعملية التدريب</a:t>
            </a:r>
          </a:p>
          <a:p>
            <a:pPr rtl="1" eaLnBrk="1" hangingPunct="1">
              <a:spcBef>
                <a:spcPct val="0"/>
              </a:spcBef>
            </a:pPr>
            <a:endParaRPr lang="ar-SA" dirty="0"/>
          </a:p>
          <a:p>
            <a:pPr rtl="1" eaLnBrk="1" hangingPunct="1">
              <a:spcBef>
                <a:spcPct val="0"/>
              </a:spcBef>
            </a:pPr>
            <a:endParaRPr lang="ar-SA" dirty="0"/>
          </a:p>
        </p:txBody>
      </p:sp>
      <p:sp>
        <p:nvSpPr>
          <p:cNvPr id="30723" name="Slide Number Placeholder 3"/>
          <p:cNvSpPr>
            <a:spLocks noGrp="1"/>
          </p:cNvSpPr>
          <p:nvPr>
            <p:ph type="sldNum" sz="quarter" idx="5"/>
          </p:nvPr>
        </p:nvSpPr>
        <p:spPr bwMode="auto">
          <a:noFill/>
          <a:ln>
            <a:miter lim="800000"/>
            <a:headEnd/>
            <a:tailEnd/>
          </a:ln>
        </p:spPr>
        <p:txBody>
          <a:bodyPr/>
          <a:lstStyle/>
          <a:p>
            <a:pPr rtl="1"/>
            <a:fld id="{852FA020-EEF9-4D5A-B123-353B53D84BC6}" type="slidenum">
              <a:rPr lang="en-US">
                <a:solidFill>
                  <a:prstClr val="black"/>
                </a:solidFill>
              </a:rPr>
              <a:pPr/>
              <a:t>3</a:t>
            </a:fld>
            <a:endParaRPr lang="ar-SA">
              <a:solidFill>
                <a:prstClr val="black"/>
              </a:solidFill>
            </a:endParaRPr>
          </a:p>
        </p:txBody>
      </p:sp>
    </p:spTree>
    <p:extLst>
      <p:ext uri="{BB962C8B-B14F-4D97-AF65-F5344CB8AC3E}">
        <p14:creationId xmlns:p14="http://schemas.microsoft.com/office/powerpoint/2010/main" val="1547025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ct val="0"/>
              </a:spcBef>
              <a:spcAft>
                <a:spcPts val="0"/>
              </a:spcAft>
              <a:buClrTx/>
              <a:buSzTx/>
              <a:buFontTx/>
              <a:buNone/>
              <a:tabLst/>
              <a:defRPr/>
            </a:pPr>
            <a:r>
              <a:rPr lang="ar-SA" smtClean="0">
                <a:latin typeface="Arial"/>
                <a:cs typeface="Arial"/>
              </a:rPr>
              <a:t>قبل أن نبدأ الحديث عن التدريب نفسه، سنقوم بالتعرف على بعضنا البعض بشكل أفضل. أود من الجميع أن يقدموا أنفسهم من خلال ذكر أسمائهم وأوضاعهم وأحد الأشياء المثيرة للاهتمام عنهم (التي قد لا يكون الآخرون على علم بها). </a:t>
            </a:r>
          </a:p>
          <a:p>
            <a:pPr rtl="1" eaLnBrk="1" hangingPunct="1">
              <a:spcBef>
                <a:spcPct val="0"/>
              </a:spcBef>
            </a:pPr>
            <a:endParaRPr lang="ar-SA" b="1" dirty="0"/>
          </a:p>
        </p:txBody>
      </p:sp>
      <p:sp>
        <p:nvSpPr>
          <p:cNvPr id="25604" name="Slide Number Placeholder 3"/>
          <p:cNvSpPr>
            <a:spLocks noGrp="1"/>
          </p:cNvSpPr>
          <p:nvPr>
            <p:ph type="sldNum" sz="quarter" idx="5"/>
          </p:nvPr>
        </p:nvSpPr>
        <p:spPr bwMode="auto">
          <a:noFill/>
          <a:ln>
            <a:miter lim="800000"/>
            <a:headEnd/>
            <a:tailEnd/>
          </a:ln>
        </p:spPr>
        <p:txBody>
          <a:bodyPr/>
          <a:lstStyle/>
          <a:p>
            <a:pPr rtl="1"/>
            <a:fld id="{6914649C-E9B0-4245-926B-357C3FCAE959}" type="slidenum">
              <a:rPr lang="en-US"/>
              <a:pPr/>
              <a:t>4</a:t>
            </a:fld>
            <a:endParaRPr lang="ar-SA"/>
          </a:p>
        </p:txBody>
      </p:sp>
    </p:spTree>
    <p:extLst>
      <p:ext uri="{BB962C8B-B14F-4D97-AF65-F5344CB8AC3E}">
        <p14:creationId xmlns:p14="http://schemas.microsoft.com/office/powerpoint/2010/main" val="2994861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b="1" kern="1200" dirty="0">
                <a:solidFill>
                  <a:schemeClr val="tx1"/>
                </a:solidFill>
                <a:effectLst/>
                <a:latin typeface="Arial"/>
                <a:cs typeface="Arial"/>
              </a:rPr>
              <a:t>*التكيف مع الأهداف المكتوبة هنا على أساس ما إذا كنت تقوم بالتدريب التمهيدي للمشاركين الجدد على إدارة الحالات أو تدريبات التجديد لأخصائي الحالات من ذوي الخبرة*</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baseline="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الهدف الرئيسي من هذا التدريب هو بناء فهم والقدرة على إدارة حالات الناجين من العنف القائم على النوع الاجتماعي. ودعمًا لذلك، يهدف التدريب أيضًا إلى تحسين فهم العنف القائم على النوع الاجتماعي وأسبابه وعواقبه، بالإضافة إلى الأطر النظرية القائم عليها والنهج التي تركز على الناجين.</a:t>
            </a:r>
            <a:endParaRPr lang="ar-SA" sz="1200" kern="1200" dirty="0">
              <a:solidFill>
                <a:schemeClr val="tx1"/>
              </a:solidFill>
              <a:effectLst/>
              <a:latin typeface="Arial"/>
              <a:ea typeface="Arial"/>
              <a:cs typeface="Arial"/>
            </a:endParaRPr>
          </a:p>
          <a:p>
            <a:pPr rtl="1"/>
            <a:endParaRPr lang="ar-SA" baseline="0" dirty="0"/>
          </a:p>
          <a:p>
            <a:pPr algn="r" rtl="1"/>
            <a:r>
              <a:rPr lang="ar-SA" smtClean="0">
                <a:latin typeface="Arial"/>
                <a:cs typeface="Arial"/>
              </a:rPr>
              <a:t>قبل أن نبدأ، أود التأكد من أننا جميعًا متفقون على نفس النقاط من حيث توقعاتنا من هذا التدريب. </a:t>
            </a:r>
            <a:r>
              <a:rPr lang="ar-SA" b="1" smtClean="0">
                <a:latin typeface="Arial"/>
                <a:cs typeface="Arial"/>
              </a:rPr>
              <a:t>*قم بتوزيع ملصقات تذكيرية*</a:t>
            </a:r>
            <a:r>
              <a:rPr lang="ar-SA" smtClean="0">
                <a:latin typeface="Arial"/>
                <a:cs typeface="Arial"/>
              </a:rPr>
              <a:t> يرجى أخذ بعض الملصقات التذكيرية والكتابة على كل قطعة من الورق أحد توقعاتك من هذا الأسبوع. على سبيل المثال، بحلول نهاية هذا الأسبوع، أود أن...بمجرد الانتهاء من كتابتها، يرجى وضعها على لوحة الرسم البياني الخاصة بالتوقعات. سأراجعها خلال اليوم وأناقشها إذا كان هناك أي شيء من المرجح ألا نتمكن من تحقيقه خلال هذا التدريب. </a:t>
            </a:r>
          </a:p>
          <a:p>
            <a:pPr rtl="1"/>
            <a:endParaRPr lang="ar-SA" baseline="0" dirty="0"/>
          </a:p>
          <a:p>
            <a:pPr algn="r" rtl="1"/>
            <a:r>
              <a:rPr lang="ar-SA" b="1" baseline="0" dirty="0">
                <a:latin typeface="Arial"/>
                <a:cs typeface="Arial"/>
              </a:rPr>
              <a:t>*اجمع الملصقات التذكيرية قبل نهاية اليوم وراجعها. إذا كانت هذه الأشياء هي جزء من عملية التدريب بشكل واضح، فاحرص على مراجعتها في الجلسة الختامية. إذا كانت هناك توقعات ليست جزءًا من خطة التدريب في الوقت الحالي ولكن يمكن إدراجها، فقم بتقييم كيفية القيام بذلك. إذا كانت هناك توقعات من الواضح أنها خارج نطاق التدريب، فاسمح للمشاركين أن يعرفوا في الختام في نهاية اليوم - إذا كان ممكنًا، فناقش كيفية معالجة هذه المسائل في المستقبل*</a:t>
            </a:r>
            <a:endParaRPr lang="ar-SA" b="1" baseline="0" dirty="0"/>
          </a:p>
          <a:p>
            <a:pPr rtl="1" eaLnBrk="1" hangingPunct="1">
              <a:spcBef>
                <a:spcPct val="0"/>
              </a:spcBef>
            </a:pPr>
            <a:endParaRPr lang="ar-SA" b="1" dirty="0"/>
          </a:p>
        </p:txBody>
      </p:sp>
      <p:sp>
        <p:nvSpPr>
          <p:cNvPr id="27652" name="Slide Number Placeholder 3"/>
          <p:cNvSpPr>
            <a:spLocks noGrp="1"/>
          </p:cNvSpPr>
          <p:nvPr>
            <p:ph type="sldNum" sz="quarter" idx="5"/>
          </p:nvPr>
        </p:nvSpPr>
        <p:spPr bwMode="auto">
          <a:noFill/>
          <a:ln>
            <a:miter lim="800000"/>
            <a:headEnd/>
            <a:tailEnd/>
          </a:ln>
        </p:spPr>
        <p:txBody>
          <a:bodyPr/>
          <a:lstStyle/>
          <a:p>
            <a:pPr rtl="1"/>
            <a:fld id="{63308EB5-39CE-4BEE-95F8-47202DF183C2}" type="slidenum">
              <a:rPr lang="en-US"/>
              <a:pPr/>
              <a:t>5</a:t>
            </a:fld>
            <a:endParaRPr lang="ar-SA"/>
          </a:p>
        </p:txBody>
      </p:sp>
    </p:spTree>
    <p:extLst>
      <p:ext uri="{BB962C8B-B14F-4D97-AF65-F5344CB8AC3E}">
        <p14:creationId xmlns:p14="http://schemas.microsoft.com/office/powerpoint/2010/main" val="2475862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*أدخل جدول الأعمال هنا. ناقش جدول أعمال الأسبوع بشكل عام وجدول أعمال اليوم الأول بمزيد من التفصيل. ناقش أوقات الاستراحات والغداء وبداية اليوم ونهاية اليوم وما إلى ذلك. اطلب من المتطوعين المساعدة في إدارة الوقت وإعادة المشاركين إلى الغرفة في الوقت المحدد. قم بتقديم المكان المخصص للأسئلة. *</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dirty="0"/>
          </a:p>
        </p:txBody>
      </p:sp>
    </p:spTree>
    <p:extLst>
      <p:ext uri="{BB962C8B-B14F-4D97-AF65-F5344CB8AC3E}">
        <p14:creationId xmlns:p14="http://schemas.microsoft.com/office/powerpoint/2010/main" val="6747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قبل أن نبدأ، سننشئ بعض الاتفاقيات الجماعية بشأن الطريقة التي نود العمل بها معًا اليوم. من لديه بعض الاقتراحات للسلوكيات التي يرغبون في رؤيتها أثناء التدريب؟</a:t>
            </a: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*اسأل عن الاقتراحات واكتبها على لوحة الرسم البياني (قبل النقر لتحريك الصورة). اطلب مزيدا من الأفكار، مع ضمان تضمين الاحترام والسرية والمشاركة المفتوحة - والتأكد من تقسيم الأفكار مثل "الاحترام" إلى ما تبدو عليه في الممارسة العملية) على سبيل المثال "كيف يبدو الأمر عندما نحترم بعضنا البعض؟).*</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سأقوم بتسليط الضوء على عدد قليل من الاتفاقيات الجماعية التي تعتبر مهمة حقًا. تحتاج مساحة التدريب هذه إلى أن تضفي شعورًا بالأمان وأنها مفتوحة للجميع، لذلك نريد التأكد من أن يتم احترام هذه الاتفاقيات في الطريقة التي نتفاعل بها مع بعضنا البعض. الآن سوف أطلب منكم جميعًا القدوم وتوقيع لوحة الرسم البياني بالاتفاقيات الجماعية كوسيلة للالتزام بها في عملنا معًا.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dirty="0"/>
          </a:p>
        </p:txBody>
      </p:sp>
    </p:spTree>
    <p:extLst>
      <p:ext uri="{BB962C8B-B14F-4D97-AF65-F5344CB8AC3E}">
        <p14:creationId xmlns:p14="http://schemas.microsoft.com/office/powerpoint/2010/main" val="81418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*مراجعة مسائل التدبير المنزلي. أخبر المشاركين بمكان الحمامات وأين سيتم أخذ الاستراحات وراجع الاتفاقيات حول استخدام أجهزة الكمبيوتر والهواتف (إذا كان المشاركون بحاجة إلى إرسال رسالة بريد إلكتروني عاجلة، حيث ينبغي أن يحدث ذلك، على سبيل المثال). يعد هذا أيضًا الوقت المناسب لمراجعة ترتيبات الفنادق والبدلات اليومية والسفر وما إلى ذلك. إذا كان أي من ذلك ذا صلة.*</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dirty="0"/>
          </a:p>
        </p:txBody>
      </p:sp>
    </p:spTree>
    <p:extLst>
      <p:ext uri="{BB962C8B-B14F-4D97-AF65-F5344CB8AC3E}">
        <p14:creationId xmlns:p14="http://schemas.microsoft.com/office/powerpoint/2010/main" val="847360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إدارة الاختبار المسبق</a:t>
            </a:r>
            <a:endParaRPr lang="ar-SA"/>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dirty="0"/>
          </a:p>
        </p:txBody>
      </p:sp>
    </p:spTree>
    <p:extLst>
      <p:ext uri="{BB962C8B-B14F-4D97-AF65-F5344CB8AC3E}">
        <p14:creationId xmlns:p14="http://schemas.microsoft.com/office/powerpoint/2010/main" val="3354638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11.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3.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Master" Target="../slideMasters/slideMaster4.xml"/><Relationship Id="rId5" Type="http://schemas.openxmlformats.org/officeDocument/2006/relationships/image" Target="../media/image9.png"/><Relationship Id="rId4" Type="http://schemas.openxmlformats.org/officeDocument/2006/relationships/image" Target="../media/image2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3"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cxnSp>
        <p:nvCxnSpPr>
          <p:cNvPr id="5" name="Straight Connector 4"/>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6" name="Rectangle 5"/>
          <p:cNvSpPr/>
          <p:nvPr userDrawn="1"/>
        </p:nvSpPr>
        <p:spPr>
          <a:xfrm>
            <a:off x="592138" y="704850"/>
            <a:ext cx="10907712" cy="4205288"/>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7" name="Title 1"/>
          <p:cNvSpPr txBox="1">
            <a:spLocks/>
          </p:cNvSpPr>
          <p:nvPr userDrawn="1"/>
        </p:nvSpPr>
        <p:spPr>
          <a:xfrm>
            <a:off x="795338" y="2439988"/>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lnSpc>
                <a:spcPct val="120000"/>
              </a:lnSpc>
              <a:defRPr/>
            </a:pPr>
            <a:r>
              <a:rPr lang="ar-SA" sz="2400" spc="0" dirty="0">
                <a:solidFill>
                  <a:srgbClr val="0092BA"/>
                </a:solidFill>
                <a:latin typeface="Arial"/>
                <a:cs typeface="Arial"/>
              </a:rPr>
              <a:t>توفير خدمات الرعاية وإدارة الحالات </a:t>
            </a:r>
          </a:p>
          <a:p>
            <a:pPr algn="r" rtl="1">
              <a:lnSpc>
                <a:spcPct val="120000"/>
              </a:lnSpc>
              <a:defRPr/>
            </a:pPr>
            <a:r>
              <a:rPr lang="ar-SA" sz="2400" spc="0" dirty="0">
                <a:solidFill>
                  <a:srgbClr val="0092BA"/>
                </a:solidFill>
                <a:latin typeface="Arial"/>
                <a:cs typeface="Arial"/>
              </a:rPr>
              <a:t>للناجين من العنف القائم على النوع الاجتماعي </a:t>
            </a:r>
          </a:p>
          <a:p>
            <a:pPr algn="r" rtl="1">
              <a:lnSpc>
                <a:spcPct val="120000"/>
              </a:lnSpc>
              <a:defRPr/>
            </a:pPr>
            <a:r>
              <a:rPr lang="ar-SA" sz="2400" spc="0" dirty="0">
                <a:solidFill>
                  <a:srgbClr val="0092BA"/>
                </a:solidFill>
                <a:latin typeface="Arial"/>
                <a:cs typeface="Arial"/>
              </a:rPr>
              <a:t>في الأوضاع الإنسانية</a:t>
            </a:r>
          </a:p>
        </p:txBody>
      </p:sp>
      <p:cxnSp>
        <p:nvCxnSpPr>
          <p:cNvPr id="8" name="Straight Connector 7"/>
          <p:cNvCxnSpPr/>
          <p:nvPr userDrawn="1"/>
        </p:nvCxnSpPr>
        <p:spPr>
          <a:xfrm>
            <a:off x="871538" y="4132263"/>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pic>
        <p:nvPicPr>
          <p:cNvPr id="9" name="Picture 12" descr="IRC-2017-box.jpg"/>
          <p:cNvPicPr>
            <a:picLocks noChangeAspect="1"/>
          </p:cNvPicPr>
          <p:nvPr userDrawn="1"/>
        </p:nvPicPr>
        <p:blipFill>
          <a:blip r:embed="rId3" cstate="print"/>
          <a:srcRect/>
          <a:stretch>
            <a:fillRect/>
          </a:stretch>
        </p:blipFill>
        <p:spPr bwMode="auto">
          <a:xfrm>
            <a:off x="9285288" y="2532063"/>
            <a:ext cx="1665287" cy="1173162"/>
          </a:xfrm>
          <a:prstGeom prst="rect">
            <a:avLst/>
          </a:prstGeom>
          <a:noFill/>
          <a:ln w="9525">
            <a:noFill/>
            <a:miter lim="800000"/>
            <a:headEnd/>
            <a:tailEnd/>
          </a:ln>
        </p:spPr>
      </p:pic>
      <p:sp>
        <p:nvSpPr>
          <p:cNvPr id="10" name="Title 1"/>
          <p:cNvSpPr txBox="1">
            <a:spLocks/>
          </p:cNvSpPr>
          <p:nvPr userDrawn="1"/>
        </p:nvSpPr>
        <p:spPr>
          <a:xfrm>
            <a:off x="795338" y="4189413"/>
            <a:ext cx="9534525" cy="466725"/>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lnSpc>
                <a:spcPct val="120000"/>
              </a:lnSpc>
              <a:defRPr/>
            </a:pPr>
            <a:r>
              <a:rPr lang="ar-SA" sz="1800" spc="0" dirty="0">
                <a:solidFill>
                  <a:srgbClr val="0092BA"/>
                </a:solidFill>
                <a:latin typeface="Arial"/>
                <a:cs typeface="Arial"/>
              </a:rPr>
              <a:t>الإصدار الأول</a:t>
            </a:r>
          </a:p>
        </p:txBody>
      </p:sp>
      <p:sp>
        <p:nvSpPr>
          <p:cNvPr id="11" name="Title 1"/>
          <p:cNvSpPr txBox="1">
            <a:spLocks/>
          </p:cNvSpPr>
          <p:nvPr userDrawn="1"/>
        </p:nvSpPr>
        <p:spPr>
          <a:xfrm>
            <a:off x="809625" y="1028700"/>
            <a:ext cx="10591800" cy="1427163"/>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حالات العنف القائم على النوع الاجتماعي بين الوكالات</a:t>
            </a:r>
          </a:p>
        </p:txBody>
      </p: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4"/>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pic>
        <p:nvPicPr>
          <p:cNvPr id="6" name="Picture 8" descr="IRC-Checklist-1-02.png"/>
          <p:cNvPicPr>
            <a:picLocks noChangeAspect="1"/>
          </p:cNvPicPr>
          <p:nvPr userDrawn="1"/>
        </p:nvPicPr>
        <p:blipFill>
          <a:blip r:embed="rId4" cstate="print"/>
          <a:srcRect/>
          <a:stretch>
            <a:fillRect/>
          </a:stretch>
        </p:blipFill>
        <p:spPr bwMode="auto">
          <a:xfrm>
            <a:off x="1000125" y="2757488"/>
            <a:ext cx="654050" cy="890587"/>
          </a:xfrm>
          <a:prstGeom prst="rect">
            <a:avLst/>
          </a:prstGeom>
          <a:noFill/>
          <a:ln w="9525">
            <a:noFill/>
            <a:miter lim="800000"/>
            <a:headEnd/>
            <a:tailEnd/>
          </a:ln>
        </p:spPr>
      </p:pic>
      <p:sp>
        <p:nvSpPr>
          <p:cNvPr id="2" name="Title 1"/>
          <p:cNvSpPr>
            <a:spLocks noGrp="1"/>
          </p:cNvSpPr>
          <p:nvPr>
            <p:ph type="title"/>
          </p:nvPr>
        </p:nvSpPr>
        <p:spPr>
          <a:xfrm>
            <a:off x="1749778" y="2913548"/>
            <a:ext cx="3852334" cy="1545564"/>
          </a:xfrm>
        </p:spPr>
        <p:txBody>
          <a:bodyPr anchor="t"/>
          <a:lstStyle>
            <a:lvl1pPr algn="l">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1016000"/>
            <a:ext cx="4478866" cy="4898247"/>
          </a:xfrm>
        </p:spPr>
        <p:txBody>
          <a:bodyPr anchor="ctr">
            <a:normAutofit/>
          </a:bodyPr>
          <a:lstStyle>
            <a:lvl1pPr marL="457200" indent="-457200">
              <a:lnSpc>
                <a:spcPct val="110000"/>
              </a:lnSpc>
              <a:spcBef>
                <a:spcPts val="1200"/>
              </a:spcBef>
              <a:spcAft>
                <a:spcPts val="2400"/>
              </a:spcAft>
              <a:buSzPct val="100000"/>
              <a:buFontTx/>
              <a:buBlip>
                <a:blip r:embed="rId5"/>
              </a:buBlip>
              <a:defRPr sz="2400" spc="0"/>
            </a:lvl1pPr>
            <a:lvl2pPr marL="265176" indent="-137160">
              <a:buSzPct val="100000"/>
              <a:buFontTx/>
              <a:buBlip>
                <a:blip r:embed="rId6"/>
              </a:buBlip>
              <a:defRPr/>
            </a:lvl2pPr>
            <a:lvl3pPr marL="448056" indent="-137160">
              <a:buSzPct val="100000"/>
              <a:buFontTx/>
              <a:buBlip>
                <a:blip r:embed="rId6"/>
              </a:buBlip>
              <a:defRPr/>
            </a:lvl3pPr>
            <a:lvl4pPr marL="594360" indent="-137160">
              <a:buSzPct val="100000"/>
              <a:buFontTx/>
              <a:buBlip>
                <a:blip r:embed="rId6"/>
              </a:buBlip>
              <a:defRPr/>
            </a:lvl4pPr>
            <a:lvl5pPr marL="777240" indent="-137160">
              <a:buSzPct val="100000"/>
              <a:buFontTx/>
              <a:buBlip>
                <a:blip r:embed="rId6"/>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5"/>
              </a:buBlip>
              <a:defRPr/>
            </a:lvl2pPr>
            <a:lvl3pPr marL="448056" indent="-137160">
              <a:buSzPct val="100000"/>
              <a:buFontTx/>
              <a:buBlip>
                <a:blip r:embed="rId5"/>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a:solidFill>
                <a:schemeClr val="accent3"/>
              </a:solidFill>
            </a:ln>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a:solidFill>
                <a:srgbClr val="E8722D"/>
              </a:solidFill>
            </a:ln>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حالات العنف القائم على النوع الاجتماعي بين الوكالات</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12237831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9477439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16531"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86392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263035433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spTree>
    <p:extLst>
      <p:ext uri="{BB962C8B-B14F-4D97-AF65-F5344CB8AC3E}">
        <p14:creationId xmlns:p14="http://schemas.microsoft.com/office/powerpoint/2010/main"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dirty="0"/>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theme" Target="../theme/theme3.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theme" Target="../theme/theme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10/5/2017</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61"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CB61FFD-854F-463D-9472-AABB69DE5DE0}"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B9ED1762-88ED-4B5E-BE10-EFC2EF0652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j-cs"/>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n-cs"/>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n-cs"/>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 id="2147483782" r:id="rId20"/>
    <p:sldLayoutId id="2147483783" r:id="rId21"/>
    <p:sldLayoutId id="2147483784" r:id="rId22"/>
    <p:sldLayoutId id="2147483785" r:id="rId23"/>
    <p:sldLayoutId id="2147483786"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 id="2147483805" r:id="rId18"/>
    <p:sldLayoutId id="2147483806" r:id="rId19"/>
    <p:sldLayoutId id="2147483807" r:id="rId20"/>
    <p:sldLayoutId id="2147483808" r:id="rId21"/>
    <p:sldLayoutId id="2147483809" r:id="rId22"/>
    <p:sldLayoutId id="2147483810" r:id="rId23"/>
    <p:sldLayoutId id="2147483811"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29722" y="1481387"/>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حالات العنف القائم على النوع الاجتماعي بين الوكالات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b="1" spc="0" dirty="0">
                <a:latin typeface="Arial"/>
                <a:cs typeface="Arial"/>
              </a:rPr>
              <a:t>الترحيب والمقدمة</a:t>
            </a:r>
          </a:p>
        </p:txBody>
      </p:sp>
      <p:cxnSp>
        <p:nvCxnSpPr>
          <p:cNvPr id="7" name="Straight Connector 6"/>
          <p:cNvCxnSpPr/>
          <p:nvPr/>
        </p:nvCxnSpPr>
        <p:spPr>
          <a:xfrm>
            <a:off x="1062990" y="407066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0755" y="2419659"/>
            <a:ext cx="4769556" cy="1545564"/>
          </a:xfrm>
          <a:ln w="38100">
            <a:solidFill>
              <a:schemeClr val="accent1"/>
            </a:solidFill>
          </a:ln>
        </p:spPr>
        <p:txBody>
          <a:bodyPr/>
          <a:lstStyle/>
          <a:p>
            <a:pPr rtl="1" eaLnBrk="1" fontAlgn="auto" hangingPunct="1">
              <a:spcAft>
                <a:spcPts val="0"/>
              </a:spcAft>
              <a:defRPr/>
            </a:pPr>
            <a:r>
              <a:rPr lang="ar-SA" spc="0" smtClean="0">
                <a:latin typeface="Arial"/>
                <a:cs typeface="Arial"/>
              </a:rPr>
              <a:t>الأهداف</a:t>
            </a:r>
          </a:p>
        </p:txBody>
      </p:sp>
      <p:sp>
        <p:nvSpPr>
          <p:cNvPr id="5" name="Content Placeholder 2"/>
          <p:cNvSpPr>
            <a:spLocks noGrp="1"/>
          </p:cNvSpPr>
          <p:nvPr>
            <p:ph idx="1"/>
          </p:nvPr>
        </p:nvSpPr>
        <p:spPr>
          <a:xfrm>
            <a:off x="808567" y="1259363"/>
            <a:ext cx="4478866" cy="5053469"/>
          </a:xfrm>
        </p:spPr>
        <p:txBody>
          <a:bodyPr rtlCol="0">
            <a:normAutofit/>
          </a:bodyPr>
          <a:lstStyle/>
          <a:p>
            <a:pPr marL="171450" lvl="0" indent="-171450" rtl="1" eaLnBrk="1" fontAlgn="auto" hangingPunct="1">
              <a:lnSpc>
                <a:spcPct val="100000"/>
              </a:lnSpc>
              <a:spcBef>
                <a:spcPts val="0"/>
              </a:spcBef>
              <a:spcAft>
                <a:spcPts val="0"/>
              </a:spcAft>
              <a:buClrTx/>
              <a:buSzTx/>
              <a:buNone/>
              <a:defRPr/>
            </a:pPr>
            <a:endParaRPr lang="ar-SA" sz="2400" dirty="0">
              <a:latin typeface="Arial"/>
              <a:ea typeface="Arial"/>
              <a:cs typeface="Arial"/>
            </a:endParaRPr>
          </a:p>
          <a:p>
            <a:pPr lvl="0" algn="r" rtl="1" eaLnBrk="1" fontAlgn="auto" hangingPunct="1">
              <a:buClr>
                <a:srgbClr val="1792BA"/>
              </a:buClr>
              <a:buFont typeface="Wingdings" panose="05000000000000000000" pitchFamily="2" charset="2"/>
              <a:buChar char="ß"/>
              <a:defRPr/>
            </a:pPr>
            <a:r>
              <a:rPr lang="ar-SA" sz="2400" dirty="0">
                <a:latin typeface="Arial"/>
                <a:cs typeface="Arial"/>
              </a:rPr>
              <a:t>تقديم التدريب </a:t>
            </a:r>
          </a:p>
          <a:p>
            <a:pPr lvl="0" algn="r" rtl="1" eaLnBrk="1" fontAlgn="auto" hangingPunct="1">
              <a:buClr>
                <a:srgbClr val="1792BA"/>
              </a:buClr>
              <a:buFont typeface="Wingdings" panose="05000000000000000000" pitchFamily="2" charset="2"/>
              <a:buChar char="ß"/>
              <a:defRPr/>
            </a:pPr>
            <a:r>
              <a:rPr lang="ar-SA" sz="2400" dirty="0">
                <a:latin typeface="Arial"/>
                <a:cs typeface="Arial"/>
              </a:rPr>
              <a:t>مراجعة جدول أعمال وهيكل وعملية التدريب</a:t>
            </a:r>
          </a:p>
          <a:p>
            <a:pPr algn="r" rtl="1" eaLnBrk="1" fontAlgn="auto" hangingPunct="1">
              <a:buClr>
                <a:srgbClr val="1792BA"/>
              </a:buClr>
              <a:buFont typeface="Wingdings" panose="05000000000000000000" pitchFamily="2" charset="2"/>
              <a:buChar char="ß"/>
              <a:defRPr/>
            </a:pPr>
            <a:r>
              <a:rPr lang="ar-SA" sz="2400" dirty="0">
                <a:latin typeface="Arial"/>
                <a:cs typeface="Arial"/>
              </a:rPr>
              <a:t>مراجعة جدول أعمال وهيكل وعملية </a:t>
            </a:r>
            <a:r>
              <a:rPr lang="ar-SA" sz="2400" dirty="0" smtClean="0">
                <a:latin typeface="Arial"/>
                <a:cs typeface="Arial"/>
              </a:rPr>
              <a:t>التدريب</a:t>
            </a:r>
          </a:p>
          <a:p>
            <a:pPr lvl="0" rtl="1" eaLnBrk="1" fontAlgn="auto" hangingPunct="1">
              <a:buClr>
                <a:schemeClr val="accent3"/>
              </a:buClr>
              <a:defRPr/>
            </a:pPr>
            <a:endParaRPr lang="ar-SA" sz="2400" dirty="0">
              <a:latin typeface="Arial"/>
              <a:ea typeface="Arial"/>
              <a:cs typeface="Arial"/>
            </a:endParaRPr>
          </a:p>
          <a:p>
            <a:pPr marL="0" indent="0" rtl="1" eaLnBrk="1" fontAlgn="auto" hangingPunct="1">
              <a:buClr>
                <a:schemeClr val="accent3"/>
              </a:buClr>
              <a:buFontTx/>
              <a:buNone/>
              <a:defRPr/>
            </a:pPr>
            <a:endParaRPr lang="ar-SA" sz="2400" dirty="0">
              <a:latin typeface="Arial"/>
              <a:ea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r" rtl="1" eaLnBrk="1" fontAlgn="auto" hangingPunct="1">
              <a:spcAft>
                <a:spcPts val="0"/>
              </a:spcAft>
              <a:defRPr/>
            </a:pPr>
            <a:r>
              <a:rPr lang="ar-SA" b="1" spc="0" smtClean="0">
                <a:latin typeface="Arial"/>
                <a:cs typeface="Arial"/>
              </a:rPr>
              <a:t>التمرين - التقديمات</a:t>
            </a:r>
          </a:p>
        </p:txBody>
      </p:sp>
      <p:sp>
        <p:nvSpPr>
          <p:cNvPr id="10" name="TextBox 9"/>
          <p:cNvSpPr txBox="1"/>
          <p:nvPr/>
        </p:nvSpPr>
        <p:spPr>
          <a:xfrm>
            <a:off x="3523467" y="2234472"/>
            <a:ext cx="7549116" cy="1524969"/>
          </a:xfrm>
          <a:prstGeom prst="rect">
            <a:avLst/>
          </a:prstGeom>
          <a:noFill/>
        </p:spPr>
        <p:txBody>
          <a:bodyPr wrap="square" rtlCol="0">
            <a:spAutoFit/>
          </a:bodyPr>
          <a:lstStyle/>
          <a:p>
            <a:pPr marL="342900" indent="-342900" algn="r" rtl="1">
              <a:lnSpc>
                <a:spcPct val="114000"/>
              </a:lnSpc>
              <a:buAutoNum type="arabicPeriod"/>
            </a:pPr>
            <a:r>
              <a:rPr lang="ar-SA" sz="2800" dirty="0">
                <a:latin typeface="Arial"/>
                <a:cs typeface="Arial"/>
              </a:rPr>
              <a:t>الاسم</a:t>
            </a:r>
          </a:p>
          <a:p>
            <a:pPr marL="342900" indent="-342900" algn="r" rtl="1">
              <a:lnSpc>
                <a:spcPct val="114000"/>
              </a:lnSpc>
              <a:buAutoNum type="arabicPeriod"/>
            </a:pPr>
            <a:r>
              <a:rPr lang="ar-SA" sz="2800" dirty="0">
                <a:latin typeface="Arial"/>
                <a:cs typeface="Arial"/>
              </a:rPr>
              <a:t>الوضعية</a:t>
            </a:r>
          </a:p>
          <a:p>
            <a:pPr marL="342900" indent="-342900" algn="r" rtl="1">
              <a:lnSpc>
                <a:spcPct val="114000"/>
              </a:lnSpc>
              <a:buAutoNum type="arabicPeriod"/>
            </a:pPr>
            <a:r>
              <a:rPr lang="ar-SA" sz="2800" dirty="0">
                <a:latin typeface="Arial"/>
                <a:cs typeface="Arial"/>
              </a:rPr>
              <a:t>أحد الأشياء المثيرة للاهتمام عنك</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2" y="2419659"/>
            <a:ext cx="4769556" cy="1545564"/>
          </a:xfrm>
        </p:spPr>
        <p:txBody>
          <a:bodyPr>
            <a:normAutofit/>
          </a:bodyPr>
          <a:lstStyle/>
          <a:p>
            <a:pPr rtl="1" eaLnBrk="1" fontAlgn="auto" hangingPunct="1">
              <a:spcAft>
                <a:spcPts val="0"/>
              </a:spcAft>
              <a:defRPr/>
            </a:pPr>
            <a:r>
              <a:rPr lang="ar-SA" b="1" spc="0" smtClean="0">
                <a:latin typeface="Arial"/>
                <a:cs typeface="Arial"/>
              </a:rPr>
              <a:t>أهداف وتوقعات التدريب</a:t>
            </a:r>
          </a:p>
        </p:txBody>
      </p:sp>
      <p:sp>
        <p:nvSpPr>
          <p:cNvPr id="3" name="Content Placeholder 2"/>
          <p:cNvSpPr>
            <a:spLocks noGrp="1"/>
          </p:cNvSpPr>
          <p:nvPr>
            <p:ph idx="1"/>
          </p:nvPr>
        </p:nvSpPr>
        <p:spPr>
          <a:xfrm>
            <a:off x="808567" y="860778"/>
            <a:ext cx="4478866" cy="5053469"/>
          </a:xfrm>
        </p:spPr>
        <p:txBody>
          <a:bodyPr/>
          <a:lstStyle/>
          <a:p>
            <a:pPr algn="r" rtl="1" eaLnBrk="1" hangingPunct="1">
              <a:buFont typeface="Wingdings" panose="05000000000000000000" pitchFamily="2" charset="2"/>
              <a:buChar char="ß"/>
            </a:pPr>
            <a:r>
              <a:rPr lang="ar-SA" sz="2800" dirty="0">
                <a:solidFill>
                  <a:schemeClr val="tx1"/>
                </a:solidFill>
                <a:latin typeface="Arial"/>
                <a:cs typeface="Arial"/>
              </a:rPr>
              <a:t>لبناء فهم والقدرة على إدارة حالات الناجين من العنف القائم على النوع الاجتماعي. </a:t>
            </a:r>
          </a:p>
          <a:p>
            <a:pPr rtl="1" eaLnBrk="1" hangingPunct="1">
              <a:buFont typeface="Wingdings" panose="05000000000000000000" pitchFamily="2" charset="2"/>
              <a:buChar char="ß"/>
            </a:pPr>
            <a:endParaRPr lang="ar-SA" sz="2800" dirty="0">
              <a:solidFill>
                <a:schemeClr val="tx1"/>
              </a:solidFill>
              <a:latin typeface="Arial"/>
              <a:ea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pc="0" smtClean="0">
                <a:latin typeface="Arial"/>
                <a:cs typeface="Arial"/>
              </a:rPr>
              <a:t>نظرة عامة على التدريب</a:t>
            </a:r>
          </a:p>
        </p:txBody>
      </p:sp>
    </p:spTree>
    <p:extLst>
      <p:ext uri="{BB962C8B-B14F-4D97-AF65-F5344CB8AC3E}">
        <p14:creationId xmlns:p14="http://schemas.microsoft.com/office/powerpoint/2010/main" val="1356873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pc="0" smtClean="0">
                <a:latin typeface="Arial"/>
                <a:cs typeface="Arial"/>
              </a:rPr>
              <a:t>الاتفاقيات الجماعية</a:t>
            </a:r>
          </a:p>
        </p:txBody>
      </p:sp>
      <p:grpSp>
        <p:nvGrpSpPr>
          <p:cNvPr id="3" name="Group 2"/>
          <p:cNvGrpSpPr/>
          <p:nvPr/>
        </p:nvGrpSpPr>
        <p:grpSpPr>
          <a:xfrm flipH="1">
            <a:off x="2690475" y="1830759"/>
            <a:ext cx="6218384" cy="4822080"/>
            <a:chOff x="2690475" y="1830759"/>
            <a:chExt cx="6218384" cy="4822080"/>
          </a:xfrm>
        </p:grpSpPr>
        <p:grpSp>
          <p:nvGrpSpPr>
            <p:cNvPr id="19" name="Group 18"/>
            <p:cNvGrpSpPr/>
            <p:nvPr/>
          </p:nvGrpSpPr>
          <p:grpSpPr>
            <a:xfrm>
              <a:off x="4720865" y="1830759"/>
              <a:ext cx="2306454" cy="1499195"/>
              <a:chOff x="4003562" y="685"/>
              <a:chExt cx="2306454" cy="1499195"/>
            </a:xfrm>
          </p:grpSpPr>
          <p:sp>
            <p:nvSpPr>
              <p:cNvPr id="20" name="Rounded Rectangle 19"/>
              <p:cNvSpPr/>
              <p:nvPr/>
            </p:nvSpPr>
            <p:spPr>
              <a:xfrm>
                <a:off x="4003562" y="685"/>
                <a:ext cx="2306454" cy="1499195"/>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1" name="Rounded Rectangle 4"/>
              <p:cNvSpPr/>
              <p:nvPr/>
            </p:nvSpPr>
            <p:spPr>
              <a:xfrm>
                <a:off x="4076747" y="73870"/>
                <a:ext cx="2160084" cy="13528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1">
                  <a:spcBef>
                    <a:spcPct val="0"/>
                  </a:spcBef>
                  <a:spcAft>
                    <a:spcPct val="35000"/>
                  </a:spcAft>
                </a:pPr>
                <a:r>
                  <a:rPr lang="ar-SA" sz="2800" kern="1200" dirty="0">
                    <a:latin typeface="Arial"/>
                    <a:cs typeface="Arial"/>
                  </a:rPr>
                  <a:t>مطروحة لتبادل الأفكار والآراء</a:t>
                </a:r>
              </a:p>
            </p:txBody>
          </p:sp>
        </p:grpSp>
        <p:sp>
          <p:nvSpPr>
            <p:cNvPr id="22" name="Straight Connector 5"/>
            <p:cNvSpPr/>
            <p:nvPr/>
          </p:nvSpPr>
          <p:spPr>
            <a:xfrm>
              <a:off x="3837886" y="2554746"/>
              <a:ext cx="4001455" cy="4001455"/>
            </a:xfrm>
            <a:custGeom>
              <a:avLst/>
              <a:gdLst/>
              <a:ahLst/>
              <a:cxnLst/>
              <a:rect l="0" t="0" r="0" b="0"/>
              <a:pathLst>
                <a:path>
                  <a:moveTo>
                    <a:pt x="3202811" y="401382"/>
                  </a:moveTo>
                  <a:arcTo wR="2000727" hR="2000727" stAng="18415733" swAng="2899469"/>
                </a:path>
              </a:pathLst>
            </a:custGeom>
            <a:noFill/>
          </p:spPr>
          <p:style>
            <a:lnRef idx="1">
              <a:schemeClr val="accent5">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grpSp>
          <p:nvGrpSpPr>
            <p:cNvPr id="23" name="Group 22"/>
            <p:cNvGrpSpPr/>
            <p:nvPr/>
          </p:nvGrpSpPr>
          <p:grpSpPr>
            <a:xfrm>
              <a:off x="6602405" y="4406545"/>
              <a:ext cx="2306454" cy="1499195"/>
              <a:chOff x="5885102" y="2576471"/>
              <a:chExt cx="2306454" cy="1499195"/>
            </a:xfrm>
          </p:grpSpPr>
          <p:sp>
            <p:nvSpPr>
              <p:cNvPr id="24" name="Rounded Rectangle 23"/>
              <p:cNvSpPr/>
              <p:nvPr/>
            </p:nvSpPr>
            <p:spPr>
              <a:xfrm>
                <a:off x="5885102" y="2576471"/>
                <a:ext cx="2306454" cy="1499195"/>
              </a:xfrm>
              <a:prstGeom prst="roundRect">
                <a:avLst/>
              </a:prstGeom>
            </p:spPr>
            <p:style>
              <a:lnRef idx="2">
                <a:schemeClr val="lt1">
                  <a:hueOff val="0"/>
                  <a:satOff val="0"/>
                  <a:lumOff val="0"/>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25" name="Rounded Rectangle 7"/>
              <p:cNvSpPr/>
              <p:nvPr/>
            </p:nvSpPr>
            <p:spPr>
              <a:xfrm>
                <a:off x="5958287" y="2649656"/>
                <a:ext cx="2160084" cy="13528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1">
                  <a:spcBef>
                    <a:spcPct val="0"/>
                  </a:spcBef>
                  <a:spcAft>
                    <a:spcPct val="35000"/>
                  </a:spcAft>
                </a:pPr>
                <a:r>
                  <a:rPr lang="ar-SA" sz="2800" kern="1200" dirty="0">
                    <a:latin typeface="Arial"/>
                    <a:cs typeface="Arial"/>
                  </a:rPr>
                  <a:t>بيئة غير منطوية على إصدار أحكام مسبقة</a:t>
                </a:r>
              </a:p>
            </p:txBody>
          </p:sp>
        </p:grpSp>
        <p:sp>
          <p:nvSpPr>
            <p:cNvPr id="26" name="Straight Connector 8"/>
            <p:cNvSpPr/>
            <p:nvPr/>
          </p:nvSpPr>
          <p:spPr>
            <a:xfrm>
              <a:off x="3786839" y="2629271"/>
              <a:ext cx="4001455" cy="4001455"/>
            </a:xfrm>
            <a:custGeom>
              <a:avLst/>
              <a:gdLst/>
              <a:ahLst/>
              <a:cxnLst/>
              <a:rect l="0" t="0" r="0" b="0"/>
              <a:pathLst>
                <a:path>
                  <a:moveTo>
                    <a:pt x="3521898" y="3300325"/>
                  </a:moveTo>
                  <a:arcTo wR="2000727" hR="2000727" stAng="2430517" swAng="6032785"/>
                </a:path>
              </a:pathLst>
            </a:custGeom>
            <a:noFill/>
          </p:spPr>
          <p:style>
            <a:lnRef idx="1">
              <a:schemeClr val="accent5">
                <a:hueOff val="-1548259"/>
                <a:satOff val="15522"/>
                <a:lumOff val="-10784"/>
                <a:alphaOff val="0"/>
              </a:schemeClr>
            </a:lnRef>
            <a:fillRef idx="0">
              <a:scrgbClr r="0" g="0" b="0"/>
            </a:fillRef>
            <a:effectRef idx="0">
              <a:scrgbClr r="0" g="0" b="0"/>
            </a:effectRef>
            <a:fontRef idx="minor">
              <a:schemeClr val="tx1">
                <a:hueOff val="0"/>
                <a:satOff val="0"/>
                <a:lumOff val="0"/>
                <a:alphaOff val="0"/>
              </a:schemeClr>
            </a:fontRef>
          </p:style>
        </p:sp>
        <p:grpSp>
          <p:nvGrpSpPr>
            <p:cNvPr id="27" name="Group 26"/>
            <p:cNvGrpSpPr/>
            <p:nvPr/>
          </p:nvGrpSpPr>
          <p:grpSpPr>
            <a:xfrm>
              <a:off x="2690475" y="4364014"/>
              <a:ext cx="2306454" cy="1499195"/>
              <a:chOff x="1973172" y="2533940"/>
              <a:chExt cx="2306454" cy="1499195"/>
            </a:xfrm>
          </p:grpSpPr>
          <p:sp>
            <p:nvSpPr>
              <p:cNvPr id="28" name="Rounded Rectangle 27"/>
              <p:cNvSpPr/>
              <p:nvPr/>
            </p:nvSpPr>
            <p:spPr>
              <a:xfrm>
                <a:off x="1973172" y="2533940"/>
                <a:ext cx="2306454" cy="1499195"/>
              </a:xfrm>
              <a:prstGeom prst="roundRect">
                <a:avLst/>
              </a:prstGeom>
            </p:spPr>
            <p:style>
              <a:lnRef idx="2">
                <a:schemeClr val="lt1">
                  <a:hueOff val="0"/>
                  <a:satOff val="0"/>
                  <a:lumOff val="0"/>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sp>
            <p:nvSpPr>
              <p:cNvPr id="29" name="Rounded Rectangle 10"/>
              <p:cNvSpPr/>
              <p:nvPr/>
            </p:nvSpPr>
            <p:spPr>
              <a:xfrm>
                <a:off x="2046357" y="2607125"/>
                <a:ext cx="2160084" cy="135282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lvl="0" algn="ctr" defTabSz="1244600" rtl="1">
                  <a:spcBef>
                    <a:spcPct val="0"/>
                  </a:spcBef>
                  <a:spcAft>
                    <a:spcPct val="35000"/>
                  </a:spcAft>
                </a:pPr>
                <a:r>
                  <a:rPr lang="ar-SA" sz="2800" kern="1200">
                    <a:latin typeface="Arial"/>
                    <a:cs typeface="Arial"/>
                  </a:rPr>
                  <a:t>سلامة المجموعة</a:t>
                </a:r>
              </a:p>
            </p:txBody>
          </p:sp>
        </p:grpSp>
        <p:sp>
          <p:nvSpPr>
            <p:cNvPr id="30" name="Straight Connector 11"/>
            <p:cNvSpPr/>
            <p:nvPr/>
          </p:nvSpPr>
          <p:spPr>
            <a:xfrm>
              <a:off x="3765432" y="2651384"/>
              <a:ext cx="4001455" cy="4001455"/>
            </a:xfrm>
            <a:custGeom>
              <a:avLst/>
              <a:gdLst/>
              <a:ahLst/>
              <a:cxnLst/>
              <a:rect l="0" t="0" r="0" b="0"/>
              <a:pathLst>
                <a:path>
                  <a:moveTo>
                    <a:pt x="23367" y="1695835"/>
                  </a:moveTo>
                  <a:arcTo wR="2000727" hR="2000727" stAng="11325930" swAng="2955058"/>
                </a:path>
              </a:pathLst>
            </a:custGeom>
            <a:noFill/>
          </p:spPr>
          <p:style>
            <a:lnRef idx="1">
              <a:schemeClr val="accent5">
                <a:hueOff val="-3096518"/>
                <a:satOff val="31044"/>
                <a:lumOff val="-21569"/>
                <a:alphaOff val="0"/>
              </a:schemeClr>
            </a:lnRef>
            <a:fillRef idx="0">
              <a:scrgbClr r="0" g="0" b="0"/>
            </a:fillRef>
            <a:effectRef idx="0">
              <a:scrgbClr r="0" g="0" b="0"/>
            </a:effectRef>
            <a:fontRef idx="minor">
              <a:schemeClr val="tx1">
                <a:hueOff val="0"/>
                <a:satOff val="0"/>
                <a:lumOff val="0"/>
                <a:alphaOff val="0"/>
              </a:schemeClr>
            </a:fontRef>
          </p:style>
        </p:sp>
      </p:grpSp>
    </p:spTree>
    <p:extLst>
      <p:ext uri="{BB962C8B-B14F-4D97-AF65-F5344CB8AC3E}">
        <p14:creationId xmlns:p14="http://schemas.microsoft.com/office/powerpoint/2010/main" val="5604961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pc="0" smtClean="0">
                <a:latin typeface="Arial"/>
                <a:cs typeface="Arial"/>
              </a:rPr>
              <a:t>التدبير المنزلي</a:t>
            </a:r>
          </a:p>
        </p:txBody>
      </p:sp>
      <p:sp>
        <p:nvSpPr>
          <p:cNvPr id="3" name="Content Placeholder 2"/>
          <p:cNvSpPr>
            <a:spLocks noGrp="1"/>
          </p:cNvSpPr>
          <p:nvPr>
            <p:ph idx="1"/>
          </p:nvPr>
        </p:nvSpPr>
        <p:spPr>
          <a:xfrm>
            <a:off x="1455738" y="2286000"/>
            <a:ext cx="9720262" cy="4022725"/>
          </a:xfrm>
        </p:spPr>
        <p:txBody>
          <a:bodyPr/>
          <a:lstStyle/>
          <a:p>
            <a:pPr algn="r" rtl="1">
              <a:buFont typeface="Arial" charset="0"/>
              <a:buChar char="•"/>
            </a:pPr>
            <a:r>
              <a:rPr lang="ar-SA" sz="3200" spc="0" dirty="0">
                <a:solidFill>
                  <a:schemeClr val="tx1"/>
                </a:solidFill>
                <a:latin typeface="Arial"/>
                <a:cs typeface="Arial"/>
              </a:rPr>
              <a:t> أماكن الاستراحة والغداء</a:t>
            </a:r>
          </a:p>
          <a:p>
            <a:pPr algn="r" rtl="1">
              <a:buFont typeface="Arial" charset="0"/>
              <a:buChar char="•"/>
            </a:pPr>
            <a:r>
              <a:rPr lang="ar-SA" sz="3200" spc="0" dirty="0">
                <a:solidFill>
                  <a:schemeClr val="tx1"/>
                </a:solidFill>
                <a:latin typeface="Arial"/>
                <a:cs typeface="Arial"/>
              </a:rPr>
              <a:t> الحمامات</a:t>
            </a:r>
          </a:p>
          <a:p>
            <a:pPr algn="r" rtl="1">
              <a:buFont typeface="Arial" charset="0"/>
              <a:buChar char="•"/>
            </a:pPr>
            <a:r>
              <a:rPr lang="ar-SA" sz="3200" spc="0" dirty="0">
                <a:solidFill>
                  <a:schemeClr val="tx1"/>
                </a:solidFill>
                <a:latin typeface="Arial"/>
                <a:cs typeface="Arial"/>
              </a:rPr>
              <a:t> الهواتف وأجهزة الكمبيوتر والمكالمات المهمة</a:t>
            </a:r>
          </a:p>
        </p:txBody>
      </p:sp>
    </p:spTree>
    <p:extLst>
      <p:ext uri="{BB962C8B-B14F-4D97-AF65-F5344CB8AC3E}">
        <p14:creationId xmlns:p14="http://schemas.microsoft.com/office/powerpoint/2010/main" val="254259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spc="0" smtClean="0">
                <a:latin typeface="Arial"/>
                <a:cs typeface="Arial"/>
              </a:rPr>
              <a:t>الاختبار المسبق</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13197</TotalTime>
  <Words>742</Words>
  <Application>Microsoft Office PowerPoint</Application>
  <PresentationFormat>Widescreen</PresentationFormat>
  <Paragraphs>87</Paragraphs>
  <Slides>9</Slides>
  <Notes>9</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9</vt:i4>
      </vt:variant>
    </vt:vector>
  </HeadingPairs>
  <TitlesOfParts>
    <vt:vector size="22" baseType="lpstr">
      <vt:lpstr>MS PGothic</vt:lpstr>
      <vt:lpstr>Arial</vt:lpstr>
      <vt:lpstr>Calibri</vt:lpstr>
      <vt:lpstr>Franklin Gothic Book</vt:lpstr>
      <vt:lpstr>Franklin Gothic Medium</vt:lpstr>
      <vt:lpstr>Tw Cen MT</vt:lpstr>
      <vt:lpstr>Tw Cen MT Condensed</vt:lpstr>
      <vt:lpstr>Wingdings</vt:lpstr>
      <vt:lpstr>Wingdings 3</vt:lpstr>
      <vt:lpstr>Integral</vt:lpstr>
      <vt:lpstr>IRC-Module-Template-V2</vt:lpstr>
      <vt:lpstr>1_IRC-Module-Template-V2</vt:lpstr>
      <vt:lpstr>2_IRC-Module-Template-V2</vt:lpstr>
      <vt:lpstr>PowerPoint Presentation</vt:lpstr>
      <vt:lpstr>الترحيب والمقدمة</vt:lpstr>
      <vt:lpstr>الأهداف</vt:lpstr>
      <vt:lpstr>التمرين - التقديمات</vt:lpstr>
      <vt:lpstr>أهداف وتوقعات التدريب</vt:lpstr>
      <vt:lpstr>نظرة عامة على التدريب</vt:lpstr>
      <vt:lpstr>الاتفاقيات الجماعية</vt:lpstr>
      <vt:lpstr>التدبير المنزلي</vt:lpstr>
      <vt:lpstr>الاختبار المسبق</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156</cp:revision>
  <dcterms:created xsi:type="dcterms:W3CDTF">2016-02-16T15:51:51Z</dcterms:created>
  <dcterms:modified xsi:type="dcterms:W3CDTF">2017-10-05T19:04:20Z</dcterms:modified>
</cp:coreProperties>
</file>